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ru-RU" smtClean="0"/>
              <a:t>Образец заголовка</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E4353CE3-9720-4DA8-9B23-4F61F5DFC770}" type="datetimeFigureOut">
              <a:rPr lang="ru-RU" smtClean="0"/>
              <a:t>01.11.2020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E4111698-B828-4564-9568-9D6B8AC9C101}" type="slidenum">
              <a:rPr lang="ru-RU" smtClean="0"/>
              <a:t>‹#›</a:t>
            </a:fld>
            <a:endParaRPr lang="ru-RU"/>
          </a:p>
        </p:txBody>
      </p:sp>
    </p:spTree>
    <p:extLst>
      <p:ext uri="{BB962C8B-B14F-4D97-AF65-F5344CB8AC3E}">
        <p14:creationId xmlns:p14="http://schemas.microsoft.com/office/powerpoint/2010/main" val="759833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4353CE3-9720-4DA8-9B23-4F61F5DFC770}" type="datetimeFigureOut">
              <a:rPr lang="ru-RU" smtClean="0"/>
              <a:t>01.11.2020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4111698-B828-4564-9568-9D6B8AC9C101}" type="slidenum">
              <a:rPr lang="ru-RU" smtClean="0"/>
              <a:t>‹#›</a:t>
            </a:fld>
            <a:endParaRPr lang="ru-RU"/>
          </a:p>
        </p:txBody>
      </p:sp>
    </p:spTree>
    <p:extLst>
      <p:ext uri="{BB962C8B-B14F-4D97-AF65-F5344CB8AC3E}">
        <p14:creationId xmlns:p14="http://schemas.microsoft.com/office/powerpoint/2010/main" val="4010128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4353CE3-9720-4DA8-9B23-4F61F5DFC770}" type="datetimeFigureOut">
              <a:rPr lang="ru-RU" smtClean="0"/>
              <a:t>01.11.2020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4111698-B828-4564-9568-9D6B8AC9C101}" type="slidenum">
              <a:rPr lang="ru-RU" smtClean="0"/>
              <a:t>‹#›</a:t>
            </a:fld>
            <a:endParaRPr lang="ru-RU"/>
          </a:p>
        </p:txBody>
      </p:sp>
    </p:spTree>
    <p:extLst>
      <p:ext uri="{BB962C8B-B14F-4D97-AF65-F5344CB8AC3E}">
        <p14:creationId xmlns:p14="http://schemas.microsoft.com/office/powerpoint/2010/main" val="1445980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4353CE3-9720-4DA8-9B23-4F61F5DFC770}" type="datetimeFigureOut">
              <a:rPr lang="ru-RU" smtClean="0"/>
              <a:t>01.11.2020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4111698-B828-4564-9568-9D6B8AC9C101}" type="slidenum">
              <a:rPr lang="ru-RU" smtClean="0"/>
              <a:t>‹#›</a:t>
            </a:fld>
            <a:endParaRPr lang="ru-RU"/>
          </a:p>
        </p:txBody>
      </p:sp>
    </p:spTree>
    <p:extLst>
      <p:ext uri="{BB962C8B-B14F-4D97-AF65-F5344CB8AC3E}">
        <p14:creationId xmlns:p14="http://schemas.microsoft.com/office/powerpoint/2010/main" val="2756431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ru-RU" smtClean="0"/>
              <a:t>Образец заголовка</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8593667" y="6272784"/>
            <a:ext cx="2644309" cy="365125"/>
          </a:xfrm>
        </p:spPr>
        <p:txBody>
          <a:bodyPr/>
          <a:lstStyle/>
          <a:p>
            <a:fld id="{E4353CE3-9720-4DA8-9B23-4F61F5DFC770}" type="datetimeFigureOut">
              <a:rPr lang="ru-RU" smtClean="0"/>
              <a:t>01.11.2020</a:t>
            </a:fld>
            <a:endParaRPr lang="ru-RU"/>
          </a:p>
        </p:txBody>
      </p:sp>
      <p:sp>
        <p:nvSpPr>
          <p:cNvPr id="5" name="Footer Placeholder 4"/>
          <p:cNvSpPr>
            <a:spLocks noGrp="1"/>
          </p:cNvSpPr>
          <p:nvPr>
            <p:ph type="ftr" sz="quarter" idx="11"/>
          </p:nvPr>
        </p:nvSpPr>
        <p:spPr>
          <a:xfrm>
            <a:off x="2182708" y="6272784"/>
            <a:ext cx="6327648" cy="365125"/>
          </a:xfrm>
        </p:spPr>
        <p:txBody>
          <a:bodyPr/>
          <a:lstStyle/>
          <a:p>
            <a:endParaRPr lang="ru-RU"/>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E4111698-B828-4564-9568-9D6B8AC9C101}" type="slidenum">
              <a:rPr lang="ru-RU" smtClean="0"/>
              <a:t>‹#›</a:t>
            </a:fld>
            <a:endParaRPr lang="ru-RU"/>
          </a:p>
        </p:txBody>
      </p:sp>
    </p:spTree>
    <p:extLst>
      <p:ext uri="{BB962C8B-B14F-4D97-AF65-F5344CB8AC3E}">
        <p14:creationId xmlns:p14="http://schemas.microsoft.com/office/powerpoint/2010/main" val="3841149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E4353CE3-9720-4DA8-9B23-4F61F5DFC770}" type="datetimeFigureOut">
              <a:rPr lang="ru-RU" smtClean="0"/>
              <a:t>01.11.2020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4111698-B828-4564-9568-9D6B8AC9C101}" type="slidenum">
              <a:rPr lang="ru-RU" smtClean="0"/>
              <a:t>‹#›</a:t>
            </a:fld>
            <a:endParaRPr lang="ru-RU"/>
          </a:p>
        </p:txBody>
      </p:sp>
    </p:spTree>
    <p:extLst>
      <p:ext uri="{BB962C8B-B14F-4D97-AF65-F5344CB8AC3E}">
        <p14:creationId xmlns:p14="http://schemas.microsoft.com/office/powerpoint/2010/main" val="3920854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E4353CE3-9720-4DA8-9B23-4F61F5DFC770}" type="datetimeFigureOut">
              <a:rPr lang="ru-RU" smtClean="0"/>
              <a:t>01.11.2020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4111698-B828-4564-9568-9D6B8AC9C101}" type="slidenum">
              <a:rPr lang="ru-RU" smtClean="0"/>
              <a:t>‹#›</a:t>
            </a:fld>
            <a:endParaRPr lang="ru-RU"/>
          </a:p>
        </p:txBody>
      </p:sp>
    </p:spTree>
    <p:extLst>
      <p:ext uri="{BB962C8B-B14F-4D97-AF65-F5344CB8AC3E}">
        <p14:creationId xmlns:p14="http://schemas.microsoft.com/office/powerpoint/2010/main" val="563704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E4353CE3-9720-4DA8-9B23-4F61F5DFC770}" type="datetimeFigureOut">
              <a:rPr lang="ru-RU" smtClean="0"/>
              <a:t>01.11.2020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4111698-B828-4564-9568-9D6B8AC9C101}" type="slidenum">
              <a:rPr lang="ru-RU" smtClean="0"/>
              <a:t>‹#›</a:t>
            </a:fld>
            <a:endParaRPr lang="ru-RU"/>
          </a:p>
        </p:txBody>
      </p:sp>
    </p:spTree>
    <p:extLst>
      <p:ext uri="{BB962C8B-B14F-4D97-AF65-F5344CB8AC3E}">
        <p14:creationId xmlns:p14="http://schemas.microsoft.com/office/powerpoint/2010/main" val="3976115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353CE3-9720-4DA8-9B23-4F61F5DFC770}" type="datetimeFigureOut">
              <a:rPr lang="ru-RU" smtClean="0"/>
              <a:t>01.11.2020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E4111698-B828-4564-9568-9D6B8AC9C101}" type="slidenum">
              <a:rPr lang="ru-RU" smtClean="0"/>
              <a:t>‹#›</a:t>
            </a:fld>
            <a:endParaRPr lang="ru-RU"/>
          </a:p>
        </p:txBody>
      </p:sp>
    </p:spTree>
    <p:extLst>
      <p:ext uri="{BB962C8B-B14F-4D97-AF65-F5344CB8AC3E}">
        <p14:creationId xmlns:p14="http://schemas.microsoft.com/office/powerpoint/2010/main" val="2321828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ru-RU" smtClean="0"/>
              <a:t>Образец заголовка</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4353CE3-9720-4DA8-9B23-4F61F5DFC770}" type="datetimeFigureOut">
              <a:rPr lang="ru-RU" smtClean="0"/>
              <a:t>01.11.2020</a:t>
            </a:fld>
            <a:endParaRPr lang="ru-RU"/>
          </a:p>
        </p:txBody>
      </p:sp>
      <p:sp>
        <p:nvSpPr>
          <p:cNvPr id="6" name="Footer Placeholder 5"/>
          <p:cNvSpPr>
            <a:spLocks noGrp="1"/>
          </p:cNvSpPr>
          <p:nvPr>
            <p:ph type="ftr" sz="quarter" idx="11"/>
          </p:nvPr>
        </p:nvSpPr>
        <p:spPr/>
        <p:txBody>
          <a:bodyPr/>
          <a:lstStyle/>
          <a:p>
            <a:endParaRPr lang="ru-RU"/>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E4111698-B828-4564-9568-9D6B8AC9C101}" type="slidenum">
              <a:rPr lang="ru-RU" smtClean="0"/>
              <a:t>‹#›</a:t>
            </a:fld>
            <a:endParaRPr lang="ru-RU"/>
          </a:p>
        </p:txBody>
      </p:sp>
    </p:spTree>
    <p:extLst>
      <p:ext uri="{BB962C8B-B14F-4D97-AF65-F5344CB8AC3E}">
        <p14:creationId xmlns:p14="http://schemas.microsoft.com/office/powerpoint/2010/main" val="2094582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4353CE3-9720-4DA8-9B23-4F61F5DFC770}" type="datetimeFigureOut">
              <a:rPr lang="ru-RU" smtClean="0"/>
              <a:t>01.11.2020</a:t>
            </a:fld>
            <a:endParaRPr lang="ru-RU"/>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E4111698-B828-4564-9568-9D6B8AC9C101}" type="slidenum">
              <a:rPr lang="ru-RU" smtClean="0"/>
              <a:t>‹#›</a:t>
            </a:fld>
            <a:endParaRPr lang="ru-RU"/>
          </a:p>
        </p:txBody>
      </p:sp>
    </p:spTree>
    <p:extLst>
      <p:ext uri="{BB962C8B-B14F-4D97-AF65-F5344CB8AC3E}">
        <p14:creationId xmlns:p14="http://schemas.microsoft.com/office/powerpoint/2010/main" val="4164337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E4353CE3-9720-4DA8-9B23-4F61F5DFC770}" type="datetimeFigureOut">
              <a:rPr lang="ru-RU" smtClean="0"/>
              <a:t>01.11.2020</a:t>
            </a:fld>
            <a:endParaRPr lang="ru-RU"/>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ru-RU"/>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E4111698-B828-4564-9568-9D6B8AC9C101}" type="slidenum">
              <a:rPr lang="ru-RU" smtClean="0"/>
              <a:t>‹#›</a:t>
            </a:fld>
            <a:endParaRPr lang="ru-RU"/>
          </a:p>
        </p:txBody>
      </p:sp>
    </p:spTree>
    <p:extLst>
      <p:ext uri="{BB962C8B-B14F-4D97-AF65-F5344CB8AC3E}">
        <p14:creationId xmlns:p14="http://schemas.microsoft.com/office/powerpoint/2010/main" val="30003681"/>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pPr algn="ctr"/>
            <a:r>
              <a:rPr lang="ru-RU" sz="3600" b="1" dirty="0">
                <a:solidFill>
                  <a:schemeClr val="tx1"/>
                </a:solidFill>
                <a:latin typeface="Times New Roman" panose="02020603050405020304" pitchFamily="18" charset="0"/>
                <a:cs typeface="Times New Roman" panose="02020603050405020304" pitchFamily="18" charset="0"/>
              </a:rPr>
              <a:t>Актуальные проблемы  спортивной психологии в свете  </a:t>
            </a:r>
            <a:r>
              <a:rPr lang="ru-RU" sz="3600" b="1" dirty="0" err="1">
                <a:solidFill>
                  <a:schemeClr val="tx1"/>
                </a:solidFill>
                <a:latin typeface="Times New Roman" panose="02020603050405020304" pitchFamily="18" charset="0"/>
                <a:cs typeface="Times New Roman" panose="02020603050405020304" pitchFamily="18" charset="0"/>
              </a:rPr>
              <a:t>структуралистического</a:t>
            </a:r>
            <a:r>
              <a:rPr lang="ru-RU" sz="3600" b="1" dirty="0">
                <a:solidFill>
                  <a:schemeClr val="tx1"/>
                </a:solidFill>
                <a:latin typeface="Times New Roman" panose="02020603050405020304" pitchFamily="18" charset="0"/>
                <a:cs typeface="Times New Roman" panose="02020603050405020304" pitchFamily="18" charset="0"/>
              </a:rPr>
              <a:t> подхода в психологии. </a:t>
            </a:r>
          </a:p>
        </p:txBody>
      </p:sp>
      <p:sp>
        <p:nvSpPr>
          <p:cNvPr id="3" name="Подзаголовок 2"/>
          <p:cNvSpPr>
            <a:spLocks noGrp="1"/>
          </p:cNvSpPr>
          <p:nvPr>
            <p:ph type="subTitle" idx="1"/>
          </p:nvPr>
        </p:nvSpPr>
        <p:spPr/>
        <p:txBody>
          <a:bodyPr>
            <a:normAutofit/>
          </a:bodyPr>
          <a:lstStyle/>
          <a:p>
            <a:pPr algn="ctr"/>
            <a:r>
              <a:rPr lang="ru-RU" sz="3200" b="1" smtClean="0">
                <a:latin typeface="Times New Roman" panose="02020603050405020304" pitchFamily="18" charset="0"/>
                <a:cs typeface="Times New Roman" panose="02020603050405020304" pitchFamily="18" charset="0"/>
              </a:rPr>
              <a:t>Лекция </a:t>
            </a:r>
            <a:r>
              <a:rPr lang="ru-RU" sz="3200" b="1" smtClean="0">
                <a:latin typeface="Times New Roman" panose="02020603050405020304" pitchFamily="18" charset="0"/>
                <a:cs typeface="Times New Roman" panose="02020603050405020304" pitchFamily="18" charset="0"/>
              </a:rPr>
              <a:t>11</a:t>
            </a:r>
            <a:endParaRPr lang="ru-RU"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86014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3693319"/>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Для обретения психологией научной самостоятельности важную роль сыграло создание в 1879 г. в Германии, в Лейпцигском университете, первой в мире лаборатории экспериментальной психологии. В личности В. Вундта как бы сконцентрировались объективные противоречия науки, породившие кризисную ситуацию в области знаний о человеке. Действительно, В. Вундт получил медицинское образование, сначала работал в области физиологии, а затем в области философии. Может быть, поиск путей разрешения противоречий своего собственного знания сыграл не последнюю роль в том, что психология была определена как наука о сознании человека, которое должно изучаться экспериментально. В качестве основного исследовательского метода был избран метод интроспекции, т. е. организованного по специальным правилам самонаблюдения. Цель исследования – получение данных о структуре сознания через выделение «чистых» его элементов. В короткое время была создана экспериментальная база, организован выпуск психологического журнала, было положено начало периодическим форумам психологов мира – проведению международных психологических конгрессов[2]. В </a:t>
            </a:r>
            <a:r>
              <a:rPr lang="ru-RU" dirty="0" err="1" smtClean="0">
                <a:latin typeface="Times New Roman" panose="02020603050405020304" pitchFamily="18" charset="0"/>
                <a:cs typeface="Times New Roman" panose="02020603050405020304" pitchFamily="18" charset="0"/>
              </a:rPr>
              <a:t>вундтовском</a:t>
            </a:r>
            <a:r>
              <a:rPr lang="ru-RU" dirty="0" smtClean="0">
                <a:latin typeface="Times New Roman" panose="02020603050405020304" pitchFamily="18" charset="0"/>
                <a:cs typeface="Times New Roman" panose="02020603050405020304" pitchFamily="18" charset="0"/>
              </a:rPr>
              <a:t> институте (в который была преобразована лаборатория) образовалась международная школа подготовки профессиональных психологов, обеспечившая возможность формирования мировой организационной структуры психологической науки. Научное направление школы</a:t>
            </a:r>
            <a:endParaRPr lang="ru-RU" dirty="0">
              <a:latin typeface="Times New Roman" panose="02020603050405020304" pitchFamily="18" charset="0"/>
              <a:cs typeface="Times New Roman" panose="02020603050405020304" pitchFamily="18" charset="0"/>
            </a:endParaRPr>
          </a:p>
        </p:txBody>
      </p:sp>
      <p:pic>
        <p:nvPicPr>
          <p:cNvPr id="3" name="Рисунок 2"/>
          <p:cNvPicPr>
            <a:picLocks noChangeAspect="1"/>
          </p:cNvPicPr>
          <p:nvPr/>
        </p:nvPicPr>
        <p:blipFill>
          <a:blip r:embed="rId2"/>
          <a:stretch>
            <a:fillRect/>
          </a:stretch>
        </p:blipFill>
        <p:spPr>
          <a:xfrm>
            <a:off x="627797" y="3819057"/>
            <a:ext cx="2420203" cy="2453509"/>
          </a:xfrm>
          <a:prstGeom prst="rect">
            <a:avLst/>
          </a:prstGeom>
        </p:spPr>
      </p:pic>
      <p:sp>
        <p:nvSpPr>
          <p:cNvPr id="4" name="Прямоугольник 3"/>
          <p:cNvSpPr/>
          <p:nvPr/>
        </p:nvSpPr>
        <p:spPr>
          <a:xfrm>
            <a:off x="3302758" y="3819057"/>
            <a:ext cx="8407021" cy="1477328"/>
          </a:xfrm>
          <a:prstGeom prst="rect">
            <a:avLst/>
          </a:prstGeom>
        </p:spPr>
        <p:txBody>
          <a:bodyPr wrap="square">
            <a:spAutoFit/>
          </a:bodyPr>
          <a:lstStyle/>
          <a:p>
            <a:r>
              <a:rPr lang="ru-RU" dirty="0" smtClean="0"/>
              <a:t>Рис. 1. Памятная медаль XXII Всемирного психологического конгресса (Лейпциг, 1980 г.) в честь 100 </a:t>
            </a:r>
            <a:r>
              <a:rPr lang="ru-RU" dirty="0" err="1" smtClean="0"/>
              <a:t>летия</a:t>
            </a:r>
            <a:r>
              <a:rPr lang="ru-RU" dirty="0" smtClean="0"/>
              <a:t> Первого психологического института им. Вильгельма Вундта</a:t>
            </a:r>
          </a:p>
          <a:p>
            <a:r>
              <a:rPr lang="ru-RU" dirty="0" smtClean="0"/>
              <a:t>В. Вундта получило название структурализма. Оно интенсивно развивалось еще почти полвека, особенно в США (Э. </a:t>
            </a:r>
            <a:r>
              <a:rPr lang="ru-RU" dirty="0" err="1" smtClean="0"/>
              <a:t>Титченер</a:t>
            </a:r>
            <a:r>
              <a:rPr lang="ru-RU" dirty="0" smtClean="0"/>
              <a:t>).</a:t>
            </a:r>
            <a:endParaRPr lang="ru-RU" dirty="0"/>
          </a:p>
        </p:txBody>
      </p:sp>
    </p:spTree>
    <p:extLst>
      <p:ext uri="{BB962C8B-B14F-4D97-AF65-F5344CB8AC3E}">
        <p14:creationId xmlns:p14="http://schemas.microsoft.com/office/powerpoint/2010/main" val="191042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13139"/>
            <a:ext cx="12192000" cy="7294305"/>
          </a:xfrm>
          <a:prstGeom prst="rect">
            <a:avLst/>
          </a:prstGeom>
        </p:spPr>
        <p:txBody>
          <a:bodyPr wrap="square">
            <a:spAutoFit/>
          </a:bodyPr>
          <a:lstStyle/>
          <a:p>
            <a:r>
              <a:rPr lang="ru-RU" dirty="0" smtClean="0">
                <a:latin typeface="Times New Roman" panose="02020603050405020304" pitchFamily="18" charset="0"/>
                <a:cs typeface="Times New Roman" panose="02020603050405020304" pitchFamily="18" charset="0"/>
              </a:rPr>
              <a:t>Становление психологии активизировало научный поиск не только в направлении структурализма. Почти в тот же временной период в США развивается направление, получившее название функционализма. Начало ему было положено В. Джемсом. Основные позиции функционализма отражают движение психологической мысли не только в направлении расширения описательно объяснительных возможностей, но и возможностей решения практических задач. Об этом можно судить хотя бы по тому, что в качестве исследовательских методов использовалась не только интроспекция, но также и наблюдение, и анализ результатов деятельности. Психология определялась как наука о деятельности сознания. Сознание представляет собой неделимое динамическое целое (поток); оно связано с телесными условиями; процессы сознания обеспечивают адаптацию человека к новому; психические операции и телесная активность обеспечивают связь с внешней средой в качестве инструмента удовлетворения потребностей; сохранение жизненного опыта и его оценка необходимы для саморегулирования поведения.</a:t>
            </a:r>
          </a:p>
          <a:p>
            <a:r>
              <a:rPr lang="ru-RU" b="1" dirty="0" smtClean="0">
                <a:latin typeface="Times New Roman" panose="02020603050405020304" pitchFamily="18" charset="0"/>
                <a:cs typeface="Times New Roman" panose="02020603050405020304" pitchFamily="18" charset="0"/>
              </a:rPr>
              <a:t>Структурная психология </a:t>
            </a:r>
            <a:r>
              <a:rPr lang="ru-RU" b="1" dirty="0" err="1" smtClean="0">
                <a:latin typeface="Times New Roman" panose="02020603050405020304" pitchFamily="18" charset="0"/>
                <a:cs typeface="Times New Roman" panose="02020603050405020304" pitchFamily="18" charset="0"/>
              </a:rPr>
              <a:t>Э.Титченера</a:t>
            </a:r>
            <a:r>
              <a:rPr lang="ru-RU" b="1" dirty="0" smtClean="0">
                <a:latin typeface="Times New Roman" panose="02020603050405020304" pitchFamily="18" charset="0"/>
                <a:cs typeface="Times New Roman" panose="02020603050405020304" pitchFamily="18" charset="0"/>
              </a:rPr>
              <a:t>.</a:t>
            </a:r>
          </a:p>
          <a:p>
            <a:r>
              <a:rPr lang="ru-RU" dirty="0" smtClean="0">
                <a:latin typeface="Times New Roman" panose="02020603050405020304" pitchFamily="18" charset="0"/>
                <a:cs typeface="Times New Roman" panose="02020603050405020304" pitchFamily="18" charset="0"/>
              </a:rPr>
              <a:t> Эдвард </a:t>
            </a:r>
            <a:r>
              <a:rPr lang="ru-RU" dirty="0" err="1" smtClean="0">
                <a:latin typeface="Times New Roman" panose="02020603050405020304" pitchFamily="18" charset="0"/>
                <a:cs typeface="Times New Roman" panose="02020603050405020304" pitchFamily="18" charset="0"/>
              </a:rPr>
              <a:t>Титченер</a:t>
            </a:r>
            <a:r>
              <a:rPr lang="ru-RU" dirty="0" smtClean="0">
                <a:latin typeface="Times New Roman" panose="02020603050405020304" pitchFamily="18" charset="0"/>
                <a:cs typeface="Times New Roman" panose="02020603050405020304" pitchFamily="18" charset="0"/>
              </a:rPr>
              <a:t> (1867-1927): развитие идей Вундта в США, </a:t>
            </a:r>
            <a:r>
              <a:rPr lang="ru-RU" dirty="0" err="1" smtClean="0">
                <a:latin typeface="Times New Roman" panose="02020603050405020304" pitchFamily="18" charset="0"/>
                <a:cs typeface="Times New Roman" panose="02020603050405020304" pitchFamily="18" charset="0"/>
              </a:rPr>
              <a:t>Корнелльский</a:t>
            </a:r>
            <a:r>
              <a:rPr lang="ru-RU" dirty="0" smtClean="0">
                <a:latin typeface="Times New Roman" panose="02020603050405020304" pitchFamily="18" charset="0"/>
                <a:cs typeface="Times New Roman" panose="02020603050405020304" pitchFamily="18" charset="0"/>
              </a:rPr>
              <a:t> университет, начало экспериментальной психологии в США.</a:t>
            </a:r>
          </a:p>
          <a:p>
            <a:r>
              <a:rPr lang="ru-RU" dirty="0" smtClean="0">
                <a:latin typeface="Times New Roman" panose="02020603050405020304" pitchFamily="18" charset="0"/>
                <a:cs typeface="Times New Roman" panose="02020603050405020304" pitchFamily="18" charset="0"/>
              </a:rPr>
              <a:t>Разделял </a:t>
            </a:r>
            <a:r>
              <a:rPr lang="ru-RU" dirty="0" err="1" smtClean="0">
                <a:latin typeface="Times New Roman" panose="02020603050405020304" pitchFamily="18" charset="0"/>
                <a:cs typeface="Times New Roman" panose="02020603050405020304" pitchFamily="18" charset="0"/>
              </a:rPr>
              <a:t>вундтовское</a:t>
            </a:r>
            <a:r>
              <a:rPr lang="ru-RU" dirty="0" smtClean="0">
                <a:latin typeface="Times New Roman" panose="02020603050405020304" pitchFamily="18" charset="0"/>
                <a:cs typeface="Times New Roman" panose="02020603050405020304" pitchFamily="18" charset="0"/>
              </a:rPr>
              <a:t> понимание предмета психологии </a:t>
            </a:r>
            <a:r>
              <a:rPr lang="ru-RU" dirty="0" err="1" smtClean="0">
                <a:latin typeface="Times New Roman" panose="02020603050405020304" pitchFamily="18" charset="0"/>
                <a:cs typeface="Times New Roman" panose="02020603050405020304" pitchFamily="18" charset="0"/>
              </a:rPr>
              <a:t>какнауки</a:t>
            </a:r>
            <a:r>
              <a:rPr lang="ru-RU" dirty="0" smtClean="0">
                <a:latin typeface="Times New Roman" panose="02020603050405020304" pitchFamily="18" charset="0"/>
                <a:cs typeface="Times New Roman" panose="02020603050405020304" pitchFamily="18" charset="0"/>
              </a:rPr>
              <a:t> о непосредственном опыте. Разделял теоретические постулаты ассоцианизма, поэтому свою задачу он видел в изучении структуры ассоциации и связей, ее образующих. Путь к этому - в усовершенствовании метода интроспекции, который можно сочетать с экспериментальным исследованием простых психических актов.</a:t>
            </a:r>
          </a:p>
          <a:p>
            <a:r>
              <a:rPr lang="ru-RU" dirty="0" smtClean="0">
                <a:latin typeface="Times New Roman" panose="02020603050405020304" pitchFamily="18" charset="0"/>
                <a:cs typeface="Times New Roman" panose="02020603050405020304" pitchFamily="18" charset="0"/>
              </a:rPr>
              <a:t>Свою психологию назвал структурной, противопоставляя ее функционализму. Считал, что психология должна </a:t>
            </a:r>
            <a:r>
              <a:rPr lang="ru-RU" dirty="0" err="1" smtClean="0">
                <a:latin typeface="Times New Roman" panose="02020603050405020304" pitchFamily="18" charset="0"/>
                <a:cs typeface="Times New Roman" panose="02020603050405020304" pitchFamily="18" charset="0"/>
              </a:rPr>
              <a:t>изучатьструктуру</a:t>
            </a:r>
            <a:r>
              <a:rPr lang="ru-RU" dirty="0" smtClean="0">
                <a:latin typeface="Times New Roman" panose="02020603050405020304" pitchFamily="18" charset="0"/>
                <a:cs typeface="Times New Roman" panose="02020603050405020304" pitchFamily="18" charset="0"/>
              </a:rPr>
              <a:t> – совокупность отдельных, далее не дробимых элементов, совершенно простых по своей природе. </a:t>
            </a:r>
            <a:r>
              <a:rPr lang="ru-RU" dirty="0" err="1" smtClean="0">
                <a:latin typeface="Times New Roman" panose="02020603050405020304" pitchFamily="18" charset="0"/>
                <a:cs typeface="Times New Roman" panose="02020603050405020304" pitchFamily="18" charset="0"/>
              </a:rPr>
              <a:t>Изучениесознания</a:t>
            </a:r>
            <a:r>
              <a:rPr lang="ru-RU" dirty="0" smtClean="0">
                <a:latin typeface="Times New Roman" panose="02020603050405020304" pitchFamily="18" charset="0"/>
                <a:cs typeface="Times New Roman" panose="02020603050405020304" pitchFamily="18" charset="0"/>
              </a:rPr>
              <a:t> в терминах элементов и их связи с нервным субстратом. А не функциональных отношений!</a:t>
            </a:r>
          </a:p>
          <a:p>
            <a:r>
              <a:rPr lang="ru-RU" dirty="0" smtClean="0">
                <a:latin typeface="Times New Roman" panose="02020603050405020304" pitchFamily="18" charset="0"/>
                <a:cs typeface="Times New Roman" panose="02020603050405020304" pitchFamily="18" charset="0"/>
              </a:rPr>
              <a:t>Цели структурной психологии:</a:t>
            </a:r>
          </a:p>
          <a:p>
            <a:r>
              <a:rPr lang="ru-RU" dirty="0" smtClean="0">
                <a:latin typeface="Times New Roman" panose="02020603050405020304" pitchFamily="18" charset="0"/>
                <a:cs typeface="Times New Roman" panose="02020603050405020304" pitchFamily="18" charset="0"/>
              </a:rPr>
              <a:t>- анализ конкретного душевного состояния и его разложения на части;</a:t>
            </a:r>
          </a:p>
          <a:p>
            <a:r>
              <a:rPr lang="ru-RU" dirty="0" smtClean="0">
                <a:latin typeface="Times New Roman" panose="02020603050405020304" pitchFamily="18" charset="0"/>
                <a:cs typeface="Times New Roman" panose="02020603050405020304" pitchFamily="18" charset="0"/>
              </a:rPr>
              <a:t>- определить принципы и закономерности их соединения;</a:t>
            </a:r>
          </a:p>
          <a:p>
            <a:r>
              <a:rPr lang="ru-RU" dirty="0" smtClean="0">
                <a:latin typeface="Times New Roman" panose="02020603050405020304" pitchFamily="18" charset="0"/>
                <a:cs typeface="Times New Roman" panose="02020603050405020304" pitchFamily="18" charset="0"/>
              </a:rPr>
              <a:t>- связать эти закономерности с физиологической организацией.</a:t>
            </a:r>
          </a:p>
          <a:p>
            <a:r>
              <a:rPr lang="ru-RU" dirty="0" smtClean="0">
                <a:latin typeface="Times New Roman" panose="02020603050405020304" pitchFamily="18" charset="0"/>
                <a:cs typeface="Times New Roman" panose="02020603050405020304" pitchFamily="18" charset="0"/>
              </a:rPr>
              <a:t>Метод: аналитическая интроспекция.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747609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Под сознанием понимает «экзистенциальный термин», т.е. психическую реальность, которую не следует отождествлять с данными традиционной интроспекции. Термин структурная психология часто заменял на экзистенциальная психология, подчеркивая отличие научных данных о сознании от житейских или данных, полученных в других дисциплинах (например, в физиологии). У него была тренировка испытуемых. Нет индивидуальных различий. Можно распространять полученные выводы и на тех, кто не способен к интроспекции (дети, звери, психи). Не поддерживал идею индивидуальной дифференциальной психологии. Аналитическая интроспекция дает материал о собственно психологических фактах; из интроспективного отчета </a:t>
            </a:r>
            <a:r>
              <a:rPr lang="ru-RU" dirty="0" err="1" smtClean="0">
                <a:latin typeface="Times New Roman" panose="02020603050405020304" pitchFamily="18" charset="0"/>
                <a:cs typeface="Times New Roman" panose="02020603050405020304" pitchFamily="18" charset="0"/>
              </a:rPr>
              <a:t>Титченер</a:t>
            </a:r>
            <a:r>
              <a:rPr lang="ru-RU" dirty="0" smtClean="0">
                <a:latin typeface="Times New Roman" panose="02020603050405020304" pitchFamily="18" charset="0"/>
                <a:cs typeface="Times New Roman" panose="02020603050405020304" pitchFamily="18" charset="0"/>
              </a:rPr>
              <a:t> требовал исключить все, что имеет отношение к физической природе стимула, к значению, поскольку эти моменты не открываются в самонаблюдении. Оставить в самоотчете исключительно «чистое содержание сознания», только оно может быть воспринято интроспективно. В интроспективном отчете испытуемый не должен подменять психические явления тем предметом, который вызывает эти явления, т. е. не совершать «ошибки стимула». Например, вместо того чтобы сказать «дорога неровная», психолог должен говорить «давление на подошвы моих ног становится все более неодинаковым», т. е. называть только свои непосредственные ощущения.</a:t>
            </a:r>
          </a:p>
          <a:p>
            <a:pPr algn="just"/>
            <a:r>
              <a:rPr lang="ru-RU" dirty="0" smtClean="0">
                <a:latin typeface="Times New Roman" panose="02020603050405020304" pitchFamily="18" charset="0"/>
                <a:cs typeface="Times New Roman" panose="02020603050405020304" pitchFamily="18" charset="0"/>
              </a:rPr>
              <a:t>Требования к самонаблюдению:</a:t>
            </a:r>
          </a:p>
          <a:p>
            <a:pPr marL="285750" indent="-285750" algn="just">
              <a:buFont typeface="Arial" panose="020B0604020202020204" pitchFamily="34" charset="0"/>
              <a:buChar char="•"/>
            </a:pPr>
            <a:r>
              <a:rPr lang="ru-RU" dirty="0" smtClean="0">
                <a:latin typeface="Times New Roman" panose="02020603050405020304" pitchFamily="18" charset="0"/>
                <a:cs typeface="Times New Roman" panose="02020603050405020304" pitchFamily="18" charset="0"/>
              </a:rPr>
              <a:t>исключить внешние влияния, создать хорошие условия</a:t>
            </a:r>
          </a:p>
          <a:p>
            <a:pPr marL="285750" indent="-285750" algn="just">
              <a:buFont typeface="Arial" panose="020B0604020202020204" pitchFamily="34" charset="0"/>
              <a:buChar char="•"/>
            </a:pPr>
            <a:r>
              <a:rPr lang="ru-RU" dirty="0" smtClean="0">
                <a:latin typeface="Times New Roman" panose="02020603050405020304" pitchFamily="18" charset="0"/>
                <a:cs typeface="Times New Roman" panose="02020603050405020304" pitchFamily="18" charset="0"/>
              </a:rPr>
              <a:t>внимательно следить за ходом сознания</a:t>
            </a:r>
          </a:p>
          <a:p>
            <a:pPr marL="285750" indent="-285750" algn="just">
              <a:buFont typeface="Arial" panose="020B0604020202020204" pitchFamily="34" charset="0"/>
              <a:buChar char="•"/>
            </a:pPr>
            <a:r>
              <a:rPr lang="ru-RU" dirty="0" smtClean="0">
                <a:latin typeface="Times New Roman" panose="02020603050405020304" pitchFamily="18" charset="0"/>
                <a:cs typeface="Times New Roman" panose="02020603050405020304" pitchFamily="18" charset="0"/>
              </a:rPr>
              <a:t>пытаться выразить явления сознания словами</a:t>
            </a:r>
          </a:p>
          <a:p>
            <a:pPr marL="285750" indent="-285750" algn="just">
              <a:buFont typeface="Arial" panose="020B0604020202020204" pitchFamily="34" charset="0"/>
              <a:buChar char="•"/>
            </a:pPr>
            <a:r>
              <a:rPr lang="ru-RU" dirty="0" smtClean="0">
                <a:latin typeface="Times New Roman" panose="02020603050405020304" pitchFamily="18" charset="0"/>
                <a:cs typeface="Times New Roman" panose="02020603050405020304" pitchFamily="18" charset="0"/>
              </a:rPr>
              <a:t>не отвлекаться и внутренне проникнуться задачей</a:t>
            </a:r>
          </a:p>
          <a:p>
            <a:pPr algn="just"/>
            <a:r>
              <a:rPr lang="ru-RU" dirty="0" smtClean="0">
                <a:latin typeface="Times New Roman" panose="02020603050405020304" pitchFamily="18" charset="0"/>
                <a:cs typeface="Times New Roman" panose="02020603050405020304" pitchFamily="18" charset="0"/>
              </a:rPr>
              <a:t>В качестве первичных элементов сознания выделяет:</a:t>
            </a:r>
          </a:p>
          <a:p>
            <a:pPr algn="just"/>
            <a:r>
              <a:rPr lang="ru-RU" dirty="0" smtClean="0">
                <a:latin typeface="Times New Roman" panose="02020603050405020304" pitchFamily="18" charset="0"/>
                <a:cs typeface="Times New Roman" panose="02020603050405020304" pitchFamily="18" charset="0"/>
              </a:rPr>
              <a:t>- ощущения: обладают качеством, интенсивностью, отчетливостью и длительностью. Являются элементами восприятия (составил список элементарных ощущений, включавший более 44 тысяч сенсорных качеств, большинство из которых были зрительными и слуховыми).</a:t>
            </a:r>
          </a:p>
          <a:p>
            <a:pPr algn="just"/>
            <a:r>
              <a:rPr lang="ru-RU" dirty="0" smtClean="0">
                <a:latin typeface="Times New Roman" panose="02020603050405020304" pitchFamily="18" charset="0"/>
                <a:cs typeface="Times New Roman" panose="02020603050405020304" pitchFamily="18" charset="0"/>
              </a:rPr>
              <a:t>- образы: следы прежних ощущений, меньшая отчетливость. Являются элементами памяти и воображения.</a:t>
            </a:r>
          </a:p>
          <a:p>
            <a:pPr algn="just"/>
            <a:r>
              <a:rPr lang="ru-RU" dirty="0" smtClean="0">
                <a:latin typeface="Times New Roman" panose="02020603050405020304" pitchFamily="18" charset="0"/>
                <a:cs typeface="Times New Roman" panose="02020603050405020304" pitchFamily="18" charset="0"/>
              </a:rPr>
              <a:t>- чувства: обладают качеством, интенсивностью, длительность. Являются элементами душевных движений.</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34960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5632311"/>
          </a:xfrm>
          <a:prstGeom prst="rect">
            <a:avLst/>
          </a:prstGeom>
        </p:spPr>
        <p:txBody>
          <a:bodyPr wrap="square">
            <a:spAutoFit/>
          </a:bodyPr>
          <a:lstStyle/>
          <a:p>
            <a:pPr algn="just"/>
            <a:r>
              <a:rPr lang="ru-RU" sz="2000" dirty="0" smtClean="0">
                <a:latin typeface="Times New Roman" panose="02020603050405020304" pitchFamily="18" charset="0"/>
                <a:cs typeface="Times New Roman" panose="02020603050405020304" pitchFamily="18" charset="0"/>
              </a:rPr>
              <a:t>Задача психологии: описать эти элементы с использованием эксперимента (который уточняет данные самонаблюдения); объяснить их с физиологической точки зрения; показать как они сгруппированы и распределены, образуя различные сложные процессы. По </a:t>
            </a:r>
            <a:r>
              <a:rPr lang="ru-RU" sz="2000" dirty="0" err="1" smtClean="0">
                <a:latin typeface="Times New Roman" panose="02020603050405020304" pitchFamily="18" charset="0"/>
                <a:cs typeface="Times New Roman" panose="02020603050405020304" pitchFamily="18" charset="0"/>
              </a:rPr>
              <a:t>Титченеру</a:t>
            </a:r>
            <a:r>
              <a:rPr lang="ru-RU" sz="2000" dirty="0" smtClean="0">
                <a:latin typeface="Times New Roman" panose="02020603050405020304" pitchFamily="18" charset="0"/>
                <a:cs typeface="Times New Roman" panose="02020603050405020304" pitchFamily="18" charset="0"/>
              </a:rPr>
              <a:t> даже внимание и мышление имеют сенсорную природу и не содержат никакого иного элементарного процесса. Спорил с </a:t>
            </a:r>
            <a:r>
              <a:rPr lang="ru-RU" sz="2000" dirty="0" err="1" smtClean="0">
                <a:latin typeface="Times New Roman" panose="02020603050405020304" pitchFamily="18" charset="0"/>
                <a:cs typeface="Times New Roman" panose="02020603050405020304" pitchFamily="18" charset="0"/>
              </a:rPr>
              <a:t>вюрбургцами</a:t>
            </a:r>
            <a:r>
              <a:rPr lang="ru-RU" sz="2000" dirty="0" smtClean="0">
                <a:latin typeface="Times New Roman" panose="02020603050405020304" pitchFamily="18" charset="0"/>
                <a:cs typeface="Times New Roman" panose="02020603050405020304" pitchFamily="18" charset="0"/>
              </a:rPr>
              <a:t> по поводу без Образного мышления. Противопоставил им «контекстную теорию значения». В Вюрцбурге разделяли образ и значение, а по </a:t>
            </a:r>
            <a:r>
              <a:rPr lang="ru-RU" sz="2000" dirty="0" err="1" smtClean="0">
                <a:latin typeface="Times New Roman" panose="02020603050405020304" pitchFamily="18" charset="0"/>
                <a:cs typeface="Times New Roman" panose="02020603050405020304" pitchFamily="18" charset="0"/>
              </a:rPr>
              <a:t>Титченеру</a:t>
            </a:r>
            <a:r>
              <a:rPr lang="ru-RU" sz="2000" dirty="0" smtClean="0">
                <a:latin typeface="Times New Roman" panose="02020603050405020304" pitchFamily="18" charset="0"/>
                <a:cs typeface="Times New Roman" panose="02020603050405020304" pitchFamily="18" charset="0"/>
              </a:rPr>
              <a:t> значение – также разновидность чувственно-образного опыта. Просто значительная часть сенсорных элементов покидает сознание, и остается лишь сенсорная сердцевина – она же эквивалент их </a:t>
            </a:r>
            <a:r>
              <a:rPr lang="ru-RU" sz="2000" dirty="0" err="1" smtClean="0">
                <a:latin typeface="Times New Roman" panose="02020603050405020304" pitchFamily="18" charset="0"/>
                <a:cs typeface="Times New Roman" panose="02020603050405020304" pitchFamily="18" charset="0"/>
              </a:rPr>
              <a:t>безОбразной</a:t>
            </a:r>
            <a:r>
              <a:rPr lang="ru-RU" sz="2000" dirty="0" smtClean="0">
                <a:latin typeface="Times New Roman" panose="02020603050405020304" pitchFamily="18" charset="0"/>
                <a:cs typeface="Times New Roman" panose="02020603050405020304" pitchFamily="18" charset="0"/>
              </a:rPr>
              <a:t> мысли (правильное суждение о различии или равенстве весов может быть вынесено и при отсутствии в сознании умственных образов, установка), ощущается лишь его интроспекцией.</a:t>
            </a:r>
          </a:p>
          <a:p>
            <a:pPr algn="just"/>
            <a:r>
              <a:rPr lang="ru-RU" sz="2000" dirty="0" smtClean="0">
                <a:latin typeface="Times New Roman" panose="02020603050405020304" pitchFamily="18" charset="0"/>
                <a:cs typeface="Times New Roman" panose="02020603050405020304" pitchFamily="18" charset="0"/>
              </a:rPr>
              <a:t>Подход </a:t>
            </a:r>
            <a:r>
              <a:rPr lang="ru-RU" sz="2000" dirty="0" err="1" smtClean="0">
                <a:latin typeface="Times New Roman" panose="02020603050405020304" pitchFamily="18" charset="0"/>
                <a:cs typeface="Times New Roman" panose="02020603050405020304" pitchFamily="18" charset="0"/>
              </a:rPr>
              <a:t>Титченера</a:t>
            </a:r>
            <a:r>
              <a:rPr lang="ru-RU" sz="2000" dirty="0" smtClean="0">
                <a:latin typeface="Times New Roman" panose="02020603050405020304" pitchFamily="18" charset="0"/>
                <a:cs typeface="Times New Roman" panose="02020603050405020304" pitchFamily="18" charset="0"/>
              </a:rPr>
              <a:t> – это концентрат интроспективной психологии. Ограничение сферы осознанного, изучение замкнутого в себе сознания. Непосредственность познания психического.</a:t>
            </a:r>
          </a:p>
          <a:p>
            <a:pPr algn="just"/>
            <a:r>
              <a:rPr lang="ru-RU" sz="2000" dirty="0" smtClean="0">
                <a:latin typeface="Times New Roman" panose="02020603050405020304" pitchFamily="18" charset="0"/>
                <a:cs typeface="Times New Roman" panose="02020603050405020304" pitchFamily="18" charset="0"/>
              </a:rPr>
              <a:t>На рубеже XIX и XX вв. структурализм был самой распространенной и значительной психологической школой в США. Реакцией на этот подход был функционализм. Полемизируя с функционалистами, </a:t>
            </a:r>
            <a:r>
              <a:rPr lang="ru-RU" sz="2000" dirty="0" err="1" smtClean="0">
                <a:latin typeface="Times New Roman" panose="02020603050405020304" pitchFamily="18" charset="0"/>
                <a:cs typeface="Times New Roman" panose="02020603050405020304" pitchFamily="18" charset="0"/>
              </a:rPr>
              <a:t>Титченер</a:t>
            </a:r>
            <a:r>
              <a:rPr lang="ru-RU" sz="2000" dirty="0" smtClean="0">
                <a:latin typeface="Times New Roman" panose="02020603050405020304" pitchFamily="18" charset="0"/>
                <a:cs typeface="Times New Roman" panose="02020603050405020304" pitchFamily="18" charset="0"/>
              </a:rPr>
              <a:t> доказывал, что только изучив структуру сознания можно заняться вопросом о том, как оно работает. Следуя такой установке, он отвергал приложение данных психологии к любой сфере практики, так как считал ее фундаментальной, а не прикладной наукой.</a:t>
            </a:r>
          </a:p>
          <a:p>
            <a:pPr algn="just"/>
            <a:r>
              <a:rPr lang="ru-RU" sz="2000" dirty="0" smtClean="0">
                <a:latin typeface="Times New Roman" panose="02020603050405020304" pitchFamily="18" charset="0"/>
                <a:cs typeface="Times New Roman" panose="02020603050405020304" pitchFamily="18" charset="0"/>
              </a:rPr>
              <a:t>Поскольку функционализм в 10-е годы XX в. стал господствующим направлением в американской психологии, </a:t>
            </a:r>
            <a:r>
              <a:rPr lang="ru-RU" sz="2000" dirty="0" err="1" smtClean="0">
                <a:latin typeface="Times New Roman" panose="02020603050405020304" pitchFamily="18" charset="0"/>
                <a:cs typeface="Times New Roman" panose="02020603050405020304" pitchFamily="18" charset="0"/>
              </a:rPr>
              <a:t>Титченер</a:t>
            </a:r>
            <a:r>
              <a:rPr lang="ru-RU" sz="2000" dirty="0" smtClean="0">
                <a:latin typeface="Times New Roman" panose="02020603050405020304" pitchFamily="18" charset="0"/>
                <a:cs typeface="Times New Roman" panose="02020603050405020304" pitchFamily="18" charset="0"/>
              </a:rPr>
              <a:t> противопоставил свою школу всем другим школам и направлениям.</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28790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2862322"/>
          </a:xfrm>
          <a:prstGeom prst="rect">
            <a:avLst/>
          </a:prstGeom>
        </p:spPr>
        <p:txBody>
          <a:bodyPr wrap="square">
            <a:spAutoFit/>
          </a:bodyPr>
          <a:lstStyle/>
          <a:p>
            <a:r>
              <a:rPr lang="ru-RU" sz="2000" b="1" dirty="0" smtClean="0">
                <a:latin typeface="Times New Roman" panose="02020603050405020304" pitchFamily="18" charset="0"/>
                <a:cs typeface="Times New Roman" panose="02020603050405020304" pitchFamily="18" charset="0"/>
              </a:rPr>
              <a:t>Критика:</a:t>
            </a:r>
          </a:p>
          <a:p>
            <a:r>
              <a:rPr lang="ru-RU" sz="2000" dirty="0" smtClean="0">
                <a:latin typeface="Times New Roman" panose="02020603050405020304" pitchFamily="18" charset="0"/>
                <a:cs typeface="Times New Roman" panose="02020603050405020304" pitchFamily="18" charset="0"/>
              </a:rPr>
              <a:t>-  критиковали метод интроспекции;</a:t>
            </a:r>
          </a:p>
          <a:p>
            <a:r>
              <a:rPr lang="ru-RU" sz="2000" dirty="0" smtClean="0">
                <a:latin typeface="Times New Roman" panose="02020603050405020304" pitchFamily="18" charset="0"/>
                <a:cs typeface="Times New Roman" panose="02020603050405020304" pitchFamily="18" charset="0"/>
              </a:rPr>
              <a:t>-  обвиняли в искусственности и стерильности подхода к разбиению сознательных процессов на отдельные элементы;</a:t>
            </a:r>
          </a:p>
          <a:p>
            <a:r>
              <a:rPr lang="ru-RU" sz="2000" dirty="0" smtClean="0">
                <a:latin typeface="Times New Roman" panose="02020603050405020304" pitchFamily="18" charset="0"/>
                <a:cs typeface="Times New Roman" panose="02020603050405020304" pitchFamily="18" charset="0"/>
              </a:rPr>
              <a:t>-  определение психологии;</a:t>
            </a:r>
          </a:p>
          <a:p>
            <a:r>
              <a:rPr lang="ru-RU" sz="2000" dirty="0" smtClean="0">
                <a:latin typeface="Times New Roman" panose="02020603050405020304" pitchFamily="18" charset="0"/>
                <a:cs typeface="Times New Roman" panose="02020603050405020304" pitchFamily="18" charset="0"/>
              </a:rPr>
              <a:t>-  узкая сфера применения психологии.</a:t>
            </a:r>
          </a:p>
          <a:p>
            <a:r>
              <a:rPr lang="ru-RU" sz="2000" dirty="0" smtClean="0">
                <a:latin typeface="Times New Roman" panose="02020603050405020304" pitchFamily="18" charset="0"/>
                <a:cs typeface="Times New Roman" panose="02020603050405020304" pitchFamily="18" charset="0"/>
              </a:rPr>
              <a:t>Работая со спортсменами использование техник структурализма позволяет разрешать многие проблемные стороны их жизнедеятельности, как в сфере деятельности, так и в личной жизни, стимулируя осознание и новый вариант осмысления проблемы, стимулирующей позитивные изменения </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1799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Дерево">
  <a:themeElements>
    <a:clrScheme name="Дерево">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Дерево">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Дерево">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TM03090434[[fn=Дерево]]</Template>
  <TotalTime>9</TotalTime>
  <Words>1173</Words>
  <Application>Microsoft Office PowerPoint</Application>
  <PresentationFormat>Широкоэкранный</PresentationFormat>
  <Paragraphs>35</Paragraphs>
  <Slides>6</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6</vt:i4>
      </vt:variant>
    </vt:vector>
  </HeadingPairs>
  <TitlesOfParts>
    <vt:vector size="13" baseType="lpstr">
      <vt:lpstr>Arial</vt:lpstr>
      <vt:lpstr>Cambria</vt:lpstr>
      <vt:lpstr>Rockwell</vt:lpstr>
      <vt:lpstr>Rockwell Condensed</vt:lpstr>
      <vt:lpstr>Times New Roman</vt:lpstr>
      <vt:lpstr>Wingdings</vt:lpstr>
      <vt:lpstr>Дерево</vt:lpstr>
      <vt:lpstr>Актуальные проблемы  спортивной психологии в свете  структуралистического подхода в психологии. </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Актуальные проблемы  спортивной психологии в свете  структуралистического подхода в психологии. </dc:title>
  <dc:creator>usewr</dc:creator>
  <cp:lastModifiedBy>usewr</cp:lastModifiedBy>
  <cp:revision>2</cp:revision>
  <dcterms:created xsi:type="dcterms:W3CDTF">2020-10-29T09:50:22Z</dcterms:created>
  <dcterms:modified xsi:type="dcterms:W3CDTF">2020-11-01T08:27:05Z</dcterms:modified>
</cp:coreProperties>
</file>